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9" r:id="rId3"/>
    <p:sldId id="260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68" r:id="rId1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96"/>
    <a:srgbClr val="A8A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43" d="100"/>
          <a:sy n="43" d="100"/>
        </p:scale>
        <p:origin x="12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42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11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54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6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8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76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24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06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89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93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2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631A8-F984-47BE-9BE3-493F2176F161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68762-CE1B-4F90-AD91-49B06EE775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53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jose-vladimir-bezerra-batista/" TargetMode="External"/><Relationship Id="rId3" Type="http://schemas.microsoft.com/office/2007/relationships/hdphoto" Target="../media/hdphoto1.wdp"/><Relationship Id="rId7" Type="http://schemas.openxmlformats.org/officeDocument/2006/relationships/hyperlink" Target="https://github.com/Jvladimirweb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:/github.com/Jvladimirweb/EBOOK-UM-FOR-AMAIS" TargetMode="External"/><Relationship Id="rId4" Type="http://schemas.openxmlformats.org/officeDocument/2006/relationships/hyperlink" Target="https://github.com/Jvladimirweb/EBOOK-UM-FOR-AMA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3BB22C8C-A332-EEB2-DBEB-2A744C4B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04128E-FEA1-47C7-56D1-F6F55071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60" y="4495800"/>
            <a:ext cx="6600340" cy="320510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90D98E9-BEFF-5D10-A7DC-CD6C4C5ED78D}"/>
              </a:ext>
            </a:extLst>
          </p:cNvPr>
          <p:cNvSpPr/>
          <p:nvPr/>
        </p:nvSpPr>
        <p:spPr>
          <a:xfrm>
            <a:off x="2216538" y="6512310"/>
            <a:ext cx="516812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Usando um For corretamente</a:t>
            </a:r>
          </a:p>
        </p:txBody>
      </p:sp>
    </p:spTree>
    <p:extLst>
      <p:ext uri="{BB962C8B-B14F-4D97-AF65-F5344CB8AC3E}">
        <p14:creationId xmlns:p14="http://schemas.microsoft.com/office/powerpoint/2010/main" val="1019517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D274618-61E7-996E-161E-12176DCDDE8A}"/>
              </a:ext>
            </a:extLst>
          </p:cNvPr>
          <p:cNvSpPr txBox="1"/>
          <p:nvPr/>
        </p:nvSpPr>
        <p:spPr>
          <a:xfrm>
            <a:off x="423048" y="5419494"/>
            <a:ext cx="8708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rgbClr val="00BA96"/>
                </a:solidFill>
                <a:latin typeface="Impact" panose="020B0806030902050204" pitchFamily="34" charset="0"/>
              </a:rPr>
              <a:t>AGRADECIMENTOS: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1955DD-E97B-B801-D5A2-DA81F2064120}"/>
              </a:ext>
            </a:extLst>
          </p:cNvPr>
          <p:cNvSpPr/>
          <p:nvPr/>
        </p:nvSpPr>
        <p:spPr>
          <a:xfrm>
            <a:off x="934611" y="6900913"/>
            <a:ext cx="7731978" cy="10626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96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E6C201F-4C24-ED35-E492-341C9A350B59}"/>
              </a:ext>
            </a:extLst>
          </p:cNvPr>
          <p:cNvSpPr/>
          <p:nvPr/>
        </p:nvSpPr>
        <p:spPr>
          <a:xfrm>
            <a:off x="1293541" y="8914787"/>
            <a:ext cx="7058721" cy="2379050"/>
          </a:xfrm>
          <a:prstGeom prst="roundRect">
            <a:avLst/>
          </a:prstGeom>
          <a:solidFill>
            <a:srgbClr val="00BA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629FC8D2-4B5E-5133-C229-E83372DFEEA1}"/>
              </a:ext>
            </a:extLst>
          </p:cNvPr>
          <p:cNvSpPr/>
          <p:nvPr/>
        </p:nvSpPr>
        <p:spPr>
          <a:xfrm rot="16200000">
            <a:off x="390295" y="-724826"/>
            <a:ext cx="1784194" cy="2252542"/>
          </a:xfrm>
          <a:prstGeom prst="stripedRightArrow">
            <a:avLst>
              <a:gd name="adj1" fmla="val 8271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itulo_componente">
            <a:extLst>
              <a:ext uri="{FF2B5EF4-FFF2-40B4-BE49-F238E27FC236}">
                <a16:creationId xmlns:a16="http://schemas.microsoft.com/office/drawing/2014/main" id="{79453004-D555-3F65-B046-3169630985E4}"/>
              </a:ext>
            </a:extLst>
          </p:cNvPr>
          <p:cNvSpPr txBox="1"/>
          <p:nvPr/>
        </p:nvSpPr>
        <p:spPr>
          <a:xfrm>
            <a:off x="1567175" y="777781"/>
            <a:ext cx="781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OBRIGADO POR CHEGAR ATÉ AQUI</a:t>
            </a:r>
          </a:p>
        </p:txBody>
      </p:sp>
      <p:sp>
        <p:nvSpPr>
          <p:cNvPr id="17" name="texto_componente">
            <a:extLst>
              <a:ext uri="{FF2B5EF4-FFF2-40B4-BE49-F238E27FC236}">
                <a16:creationId xmlns:a16="http://schemas.microsoft.com/office/drawing/2014/main" id="{CEE8333B-35D9-9D4C-4D2B-CC276FCDFCB5}"/>
              </a:ext>
            </a:extLst>
          </p:cNvPr>
          <p:cNvSpPr txBox="1"/>
          <p:nvPr/>
        </p:nvSpPr>
        <p:spPr>
          <a:xfrm>
            <a:off x="1270890" y="2147740"/>
            <a:ext cx="7816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Este Ebook foi gerado com a ajuda da IA Generativa ChatGPT e diagramado por mim com o apoio também da equipe da DIO representada pelo professor Felipe Aguiar.</a:t>
            </a:r>
          </a:p>
        </p:txBody>
      </p:sp>
      <p:pic>
        <p:nvPicPr>
          <p:cNvPr id="3" name="Picture 2" descr="GitHub Logos and Usage · GitHub">
            <a:extLst>
              <a:ext uri="{FF2B5EF4-FFF2-40B4-BE49-F238E27FC236}">
                <a16:creationId xmlns:a16="http://schemas.microsoft.com/office/drawing/2014/main" id="{341A7B25-AFF3-3CBD-63D9-BD9656972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5" y="6073037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hlinkClick r:id="rId4"/>
            <a:extLst>
              <a:ext uri="{FF2B5EF4-FFF2-40B4-BE49-F238E27FC236}">
                <a16:creationId xmlns:a16="http://schemas.microsoft.com/office/drawing/2014/main" id="{2B9D6249-D713-4C54-A882-1ABA4B595976}"/>
              </a:ext>
            </a:extLst>
          </p:cNvPr>
          <p:cNvSpPr txBox="1"/>
          <p:nvPr/>
        </p:nvSpPr>
        <p:spPr>
          <a:xfrm>
            <a:off x="1604261" y="7673176"/>
            <a:ext cx="65955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hlinkClick r:id="rId5" action="ppaction://hlinkfile"/>
              </a:rPr>
              <a:t>https://github.com/Jvladimirweb/EBOOK-UM-FOR-AMAIS</a:t>
            </a:r>
            <a:endParaRPr lang="pt-BR" sz="2400" b="1" dirty="0"/>
          </a:p>
        </p:txBody>
      </p:sp>
      <p:sp>
        <p:nvSpPr>
          <p:cNvPr id="10" name="texto_componente">
            <a:extLst>
              <a:ext uri="{FF2B5EF4-FFF2-40B4-BE49-F238E27FC236}">
                <a16:creationId xmlns:a16="http://schemas.microsoft.com/office/drawing/2014/main" id="{C28AF5C2-B5AB-E32A-E10B-DECD97F5A180}"/>
              </a:ext>
            </a:extLst>
          </p:cNvPr>
          <p:cNvSpPr txBox="1"/>
          <p:nvPr/>
        </p:nvSpPr>
        <p:spPr>
          <a:xfrm>
            <a:off x="1181683" y="4142874"/>
            <a:ext cx="7816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Esse conteúdo foi gerado com fins didáticos de construção, não foi realizado uma validação cuidadosa humana no conteúdo e pode conter erros gerados por uma IA.</a:t>
            </a:r>
            <a:endParaRPr lang="pt-BR" sz="28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1A4201C-B2BC-9FDD-F1BA-512B5F782183}"/>
              </a:ext>
            </a:extLst>
          </p:cNvPr>
          <p:cNvSpPr/>
          <p:nvPr/>
        </p:nvSpPr>
        <p:spPr>
          <a:xfrm>
            <a:off x="3127231" y="9262605"/>
            <a:ext cx="171373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bg1"/>
                </a:solidFill>
              </a:rPr>
              <a:t>Autor: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E4FEAC1-68B7-DED2-074C-ECDB14473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706" y="9330648"/>
            <a:ext cx="1524213" cy="165758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8414E22-E147-6282-0747-EDFE7AA3A3CB}"/>
              </a:ext>
            </a:extLst>
          </p:cNvPr>
          <p:cNvSpPr txBox="1"/>
          <p:nvPr/>
        </p:nvSpPr>
        <p:spPr>
          <a:xfrm>
            <a:off x="3405686" y="9841166"/>
            <a:ext cx="4801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José Vladimir B. Batista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5F73156-462A-5F19-EE2C-08ADF42AA98D}"/>
              </a:ext>
            </a:extLst>
          </p:cNvPr>
          <p:cNvSpPr txBox="1"/>
          <p:nvPr/>
        </p:nvSpPr>
        <p:spPr>
          <a:xfrm>
            <a:off x="3397228" y="10451790"/>
            <a:ext cx="2829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2">
                    <a:lumMod val="90000"/>
                    <a:lumOff val="10000"/>
                  </a:schemeClr>
                </a:solidFill>
                <a:hlinkClick r:id="rId7"/>
              </a:rPr>
              <a:t>GitHub</a:t>
            </a:r>
            <a:r>
              <a:rPr lang="pt-BR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|  </a:t>
            </a:r>
            <a:r>
              <a:rPr lang="pt-BR" sz="2800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8"/>
              </a:rPr>
              <a:t>LnkedIn</a:t>
            </a:r>
            <a:endParaRPr lang="pt-BR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629FC8D2-4B5E-5133-C229-E83372DFEEA1}"/>
              </a:ext>
            </a:extLst>
          </p:cNvPr>
          <p:cNvSpPr/>
          <p:nvPr/>
        </p:nvSpPr>
        <p:spPr>
          <a:xfrm rot="16200000">
            <a:off x="312896" y="-647427"/>
            <a:ext cx="1938992" cy="2252542"/>
          </a:xfrm>
          <a:prstGeom prst="stripedRightArrow">
            <a:avLst>
              <a:gd name="adj1" fmla="val 8271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_componente">
            <a:extLst>
              <a:ext uri="{FF2B5EF4-FFF2-40B4-BE49-F238E27FC236}">
                <a16:creationId xmlns:a16="http://schemas.microsoft.com/office/drawing/2014/main" id="{5D1A5974-A784-3CC2-DEEA-F783BD6FEEF0}"/>
              </a:ext>
            </a:extLst>
          </p:cNvPr>
          <p:cNvSpPr txBox="1"/>
          <p:nvPr/>
        </p:nvSpPr>
        <p:spPr>
          <a:xfrm>
            <a:off x="1026886" y="3445108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Um laço "for" é uma estrutura de repetição usada em programação para executar um bloco de código várias vezes, de forma controlada. Ele é especialmente útil quando você sabe com antecedência quantas vezes quer repetir uma ação.</a:t>
            </a:r>
            <a:endParaRPr lang="pt-BR" sz="2400" dirty="0"/>
          </a:p>
        </p:txBody>
      </p:sp>
      <p:sp>
        <p:nvSpPr>
          <p:cNvPr id="8" name="titulo_componente">
            <a:extLst>
              <a:ext uri="{FF2B5EF4-FFF2-40B4-BE49-F238E27FC236}">
                <a16:creationId xmlns:a16="http://schemas.microsoft.com/office/drawing/2014/main" id="{79453004-D555-3F65-B046-3169630985E4}"/>
              </a:ext>
            </a:extLst>
          </p:cNvPr>
          <p:cNvSpPr txBox="1"/>
          <p:nvPr/>
        </p:nvSpPr>
        <p:spPr>
          <a:xfrm>
            <a:off x="1623096" y="318861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 QUE É UM LAÇO "FOR" EM LÓGICA DE PROGRAMAÇÃO?</a:t>
            </a:r>
          </a:p>
          <a:p>
            <a:pPr algn="l"/>
            <a:endParaRPr lang="pt-BR" sz="40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</p:txBody>
      </p:sp>
      <p:sp>
        <p:nvSpPr>
          <p:cNvPr id="9" name="subtitulo_componente">
            <a:extLst>
              <a:ext uri="{FF2B5EF4-FFF2-40B4-BE49-F238E27FC236}">
                <a16:creationId xmlns:a16="http://schemas.microsoft.com/office/drawing/2014/main" id="{95ED2304-AB05-3CEA-B868-7912128AEA27}"/>
              </a:ext>
            </a:extLst>
          </p:cNvPr>
          <p:cNvSpPr txBox="1"/>
          <p:nvPr/>
        </p:nvSpPr>
        <p:spPr>
          <a:xfrm>
            <a:off x="1166348" y="2269588"/>
            <a:ext cx="8730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Estrutura Básica de um Laço "for"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C2324EA-CEDD-7C01-5D74-E392659F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30" y="6184281"/>
            <a:ext cx="6600340" cy="320510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73E7638-69EC-66B6-DF48-A8DA8575FAB4}"/>
              </a:ext>
            </a:extLst>
          </p:cNvPr>
          <p:cNvSpPr/>
          <p:nvPr/>
        </p:nvSpPr>
        <p:spPr>
          <a:xfrm>
            <a:off x="2113108" y="8200791"/>
            <a:ext cx="516812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Usando um For corretamente</a:t>
            </a:r>
          </a:p>
        </p:txBody>
      </p:sp>
    </p:spTree>
    <p:extLst>
      <p:ext uri="{BB962C8B-B14F-4D97-AF65-F5344CB8AC3E}">
        <p14:creationId xmlns:p14="http://schemas.microsoft.com/office/powerpoint/2010/main" val="95429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183D78-98F5-2087-5AF4-FA1C4E0CA1FD}"/>
              </a:ext>
            </a:extLst>
          </p:cNvPr>
          <p:cNvSpPr/>
          <p:nvPr/>
        </p:nvSpPr>
        <p:spPr>
          <a:xfrm>
            <a:off x="2366090" y="2157383"/>
            <a:ext cx="4826000" cy="450892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700" dirty="0">
                <a:ln w="0"/>
                <a:solidFill>
                  <a:srgbClr val="00BA9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D274618-61E7-996E-161E-12176DCDDE8A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Estrutura Básica de um Laço "for"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1955DD-E97B-B801-D5A2-DA81F2064120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_componente">
            <a:extLst>
              <a:ext uri="{FF2B5EF4-FFF2-40B4-BE49-F238E27FC236}">
                <a16:creationId xmlns:a16="http://schemas.microsoft.com/office/drawing/2014/main" id="{BDAE4719-3FC4-1BDE-B180-309C2768D1F9}"/>
              </a:ext>
            </a:extLst>
          </p:cNvPr>
          <p:cNvSpPr txBox="1"/>
          <p:nvPr/>
        </p:nvSpPr>
        <p:spPr>
          <a:xfrm>
            <a:off x="870768" y="9340866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 estrutura básica de um laço "for" geralmente tem três partes principais: inicialização, condição e incremento. Vamos ver como isso funciona com um exemplo em pseudocódigo:</a:t>
            </a:r>
          </a:p>
        </p:txBody>
      </p:sp>
    </p:spTree>
    <p:extLst>
      <p:ext uri="{BB962C8B-B14F-4D97-AF65-F5344CB8AC3E}">
        <p14:creationId xmlns:p14="http://schemas.microsoft.com/office/powerpoint/2010/main" val="362336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629FC8D2-4B5E-5133-C229-E83372DFEEA1}"/>
              </a:ext>
            </a:extLst>
          </p:cNvPr>
          <p:cNvSpPr/>
          <p:nvPr/>
        </p:nvSpPr>
        <p:spPr>
          <a:xfrm rot="16200000">
            <a:off x="390295" y="-724826"/>
            <a:ext cx="1784194" cy="2252542"/>
          </a:xfrm>
          <a:prstGeom prst="stripedRightArrow">
            <a:avLst>
              <a:gd name="adj1" fmla="val 8271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_componente">
            <a:extLst>
              <a:ext uri="{FF2B5EF4-FFF2-40B4-BE49-F238E27FC236}">
                <a16:creationId xmlns:a16="http://schemas.microsoft.com/office/drawing/2014/main" id="{5D1A5974-A784-3CC2-DEEA-F783BD6FEEF0}"/>
              </a:ext>
            </a:extLst>
          </p:cNvPr>
          <p:cNvSpPr txBox="1"/>
          <p:nvPr/>
        </p:nvSpPr>
        <p:spPr>
          <a:xfrm>
            <a:off x="1282391" y="2459751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Pense no laço "for" como um plano de ação com três partes principais: começar a contagem, verificar se você já brincou o suficiente, e aumentar a contagem a cada descida. Aqui está como isso se parece em pseudocódigo, que é uma forma de explicar a lógica sem usar uma linguagem de programação específica:</a:t>
            </a:r>
            <a:endParaRPr lang="pt-BR" sz="2400" dirty="0"/>
          </a:p>
        </p:txBody>
      </p:sp>
      <p:sp>
        <p:nvSpPr>
          <p:cNvPr id="8" name="titulo_componente">
            <a:extLst>
              <a:ext uri="{FF2B5EF4-FFF2-40B4-BE49-F238E27FC236}">
                <a16:creationId xmlns:a16="http://schemas.microsoft.com/office/drawing/2014/main" id="{79453004-D555-3F65-B046-3169630985E4}"/>
              </a:ext>
            </a:extLst>
          </p:cNvPr>
          <p:cNvSpPr txBox="1"/>
          <p:nvPr/>
        </p:nvSpPr>
        <p:spPr>
          <a:xfrm>
            <a:off x="1567175" y="777781"/>
            <a:ext cx="781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ESTRUTURA BÁSICA DE UM LAÇO "FOR"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3FD5028-C4CF-E36B-FB58-CC34EC66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80" y="5017594"/>
            <a:ext cx="7293221" cy="1833379"/>
          </a:xfrm>
          <a:prstGeom prst="rect">
            <a:avLst/>
          </a:prstGeom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D1A5974-A784-3CC2-DEEA-F783BD6FEEF0}"/>
              </a:ext>
            </a:extLst>
          </p:cNvPr>
          <p:cNvSpPr txBox="1"/>
          <p:nvPr/>
        </p:nvSpPr>
        <p:spPr>
          <a:xfrm>
            <a:off x="1336680" y="7269776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Vamos mostrar isso em pedaços menores com um exemplo divertido:</a:t>
            </a:r>
            <a:endParaRPr lang="pt-BR" sz="24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7E8CD0E-7D2C-6622-60F5-071C64BC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80" y="8100773"/>
            <a:ext cx="7401801" cy="19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5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183D78-98F5-2087-5AF4-FA1C4E0CA1FD}"/>
              </a:ext>
            </a:extLst>
          </p:cNvPr>
          <p:cNvSpPr/>
          <p:nvPr/>
        </p:nvSpPr>
        <p:spPr>
          <a:xfrm>
            <a:off x="2366090" y="2157383"/>
            <a:ext cx="4826000" cy="450892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700" dirty="0">
                <a:ln w="0"/>
                <a:solidFill>
                  <a:srgbClr val="00BA9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D274618-61E7-996E-161E-12176DCDDE8A}"/>
              </a:ext>
            </a:extLst>
          </p:cNvPr>
          <p:cNvSpPr txBox="1"/>
          <p:nvPr/>
        </p:nvSpPr>
        <p:spPr>
          <a:xfrm>
            <a:off x="466169" y="6221584"/>
            <a:ext cx="87089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Explicando Cada Parte do Laço "for"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1955DD-E97B-B801-D5A2-DA81F2064120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_componente">
            <a:extLst>
              <a:ext uri="{FF2B5EF4-FFF2-40B4-BE49-F238E27FC236}">
                <a16:creationId xmlns:a16="http://schemas.microsoft.com/office/drawing/2014/main" id="{BDAE4719-3FC4-1BDE-B180-309C2768D1F9}"/>
              </a:ext>
            </a:extLst>
          </p:cNvPr>
          <p:cNvSpPr txBox="1"/>
          <p:nvPr/>
        </p:nvSpPr>
        <p:spPr>
          <a:xfrm>
            <a:off x="870768" y="9340866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 estrutura básica de um laço "for” mostrada parte por parte, INICIO – CONDIÇÃO – INCREMENTO.</a:t>
            </a:r>
          </a:p>
        </p:txBody>
      </p:sp>
    </p:spTree>
    <p:extLst>
      <p:ext uri="{BB962C8B-B14F-4D97-AF65-F5344CB8AC3E}">
        <p14:creationId xmlns:p14="http://schemas.microsoft.com/office/powerpoint/2010/main" val="42355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629FC8D2-4B5E-5133-C229-E83372DFEEA1}"/>
              </a:ext>
            </a:extLst>
          </p:cNvPr>
          <p:cNvSpPr/>
          <p:nvPr/>
        </p:nvSpPr>
        <p:spPr>
          <a:xfrm rot="16200000">
            <a:off x="390295" y="-724826"/>
            <a:ext cx="1784194" cy="2252542"/>
          </a:xfrm>
          <a:prstGeom prst="stripedRightArrow">
            <a:avLst>
              <a:gd name="adj1" fmla="val 8271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itulo_componente">
            <a:extLst>
              <a:ext uri="{FF2B5EF4-FFF2-40B4-BE49-F238E27FC236}">
                <a16:creationId xmlns:a16="http://schemas.microsoft.com/office/drawing/2014/main" id="{79453004-D555-3F65-B046-3169630985E4}"/>
              </a:ext>
            </a:extLst>
          </p:cNvPr>
          <p:cNvSpPr txBox="1"/>
          <p:nvPr/>
        </p:nvSpPr>
        <p:spPr>
          <a:xfrm>
            <a:off x="1567175" y="777781"/>
            <a:ext cx="781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ESTRUTURA BÁSICA DE UM LAÇO "FOR"</a:t>
            </a:r>
          </a:p>
        </p:txBody>
      </p:sp>
      <p:sp>
        <p:nvSpPr>
          <p:cNvPr id="17" name="texto_componente">
            <a:extLst>
              <a:ext uri="{FF2B5EF4-FFF2-40B4-BE49-F238E27FC236}">
                <a16:creationId xmlns:a16="http://schemas.microsoft.com/office/drawing/2014/main" id="{CEE8333B-35D9-9D4C-4D2B-CC276FCDFCB5}"/>
              </a:ext>
            </a:extLst>
          </p:cNvPr>
          <p:cNvSpPr txBox="1"/>
          <p:nvPr/>
        </p:nvSpPr>
        <p:spPr>
          <a:xfrm>
            <a:off x="1282391" y="2125221"/>
            <a:ext cx="781664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Início</a:t>
            </a:r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: É aqui que você começa a contagem. No nosso exemplo, i = 0 significa que você começa com zero descidas.</a:t>
            </a:r>
          </a:p>
          <a:p>
            <a:endParaRPr lang="pt-BR" sz="24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pt-BR" sz="24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r>
              <a:rPr lang="pt-BR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Condição: </a:t>
            </a:r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Esta parte verifica se você já brincou o suficiente. i &lt; 5 significa que enquanto você tiver descido menos de 5 vezes, você continua.</a:t>
            </a:r>
          </a:p>
          <a:p>
            <a:endParaRPr lang="pt-BR" sz="24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pt-BR" sz="24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endParaRPr lang="pt-BR" sz="24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Incremento: Aqui você aumenta a contagem a cada vez que desce. i++ é como dizer "mais uma vez!"</a:t>
            </a:r>
            <a:endParaRPr lang="pt-BR" sz="24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7F6FE45-AE65-0B14-1EDC-A984EB00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3200565"/>
            <a:ext cx="7055164" cy="181748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E2D6F086-ED48-F006-CABD-1B83A20769AD}"/>
              </a:ext>
            </a:extLst>
          </p:cNvPr>
          <p:cNvSpPr/>
          <p:nvPr/>
        </p:nvSpPr>
        <p:spPr>
          <a:xfrm>
            <a:off x="2207941" y="3345372"/>
            <a:ext cx="802888" cy="334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8C5EABA-57C3-1A47-7778-E9BC198C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6310643"/>
            <a:ext cx="7055164" cy="1817489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3EC5C24B-C090-D8CD-EF92-0756674923FC}"/>
              </a:ext>
            </a:extLst>
          </p:cNvPr>
          <p:cNvSpPr/>
          <p:nvPr/>
        </p:nvSpPr>
        <p:spPr>
          <a:xfrm>
            <a:off x="3055435" y="6455450"/>
            <a:ext cx="802888" cy="334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DC3105F-CC10-9CBB-1DE4-4E3A6891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18" y="9180453"/>
            <a:ext cx="7055164" cy="1817489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6CFC2129-BF19-1AC5-CBDA-061DA57208E5}"/>
              </a:ext>
            </a:extLst>
          </p:cNvPr>
          <p:cNvSpPr/>
          <p:nvPr/>
        </p:nvSpPr>
        <p:spPr>
          <a:xfrm>
            <a:off x="3915849" y="9325260"/>
            <a:ext cx="678453" cy="376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29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183D78-98F5-2087-5AF4-FA1C4E0CA1FD}"/>
              </a:ext>
            </a:extLst>
          </p:cNvPr>
          <p:cNvSpPr/>
          <p:nvPr/>
        </p:nvSpPr>
        <p:spPr>
          <a:xfrm>
            <a:off x="2366090" y="2157383"/>
            <a:ext cx="4826000" cy="450892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700" dirty="0">
                <a:ln w="0"/>
                <a:solidFill>
                  <a:srgbClr val="00BA9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D274618-61E7-996E-161E-12176DCDDE8A}"/>
              </a:ext>
            </a:extLst>
          </p:cNvPr>
          <p:cNvSpPr txBox="1"/>
          <p:nvPr/>
        </p:nvSpPr>
        <p:spPr>
          <a:xfrm>
            <a:off x="466169" y="6221584"/>
            <a:ext cx="87089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Funcionamento Passo a Passo: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1955DD-E97B-B801-D5A2-DA81F2064120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_componente">
            <a:extLst>
              <a:ext uri="{FF2B5EF4-FFF2-40B4-BE49-F238E27FC236}">
                <a16:creationId xmlns:a16="http://schemas.microsoft.com/office/drawing/2014/main" id="{BDAE4719-3FC4-1BDE-B180-309C2768D1F9}"/>
              </a:ext>
            </a:extLst>
          </p:cNvPr>
          <p:cNvSpPr txBox="1"/>
          <p:nvPr/>
        </p:nvSpPr>
        <p:spPr>
          <a:xfrm>
            <a:off x="870768" y="9340866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O funcionamento Passo a Passo seguindo a sequencia INICIO – CONDIÇÃO – BLOCO DE CÓDIGO – INCREMENTO.</a:t>
            </a:r>
          </a:p>
        </p:txBody>
      </p:sp>
    </p:spTree>
    <p:extLst>
      <p:ext uri="{BB962C8B-B14F-4D97-AF65-F5344CB8AC3E}">
        <p14:creationId xmlns:p14="http://schemas.microsoft.com/office/powerpoint/2010/main" val="249288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629FC8D2-4B5E-5133-C229-E83372DFEEA1}"/>
              </a:ext>
            </a:extLst>
          </p:cNvPr>
          <p:cNvSpPr/>
          <p:nvPr/>
        </p:nvSpPr>
        <p:spPr>
          <a:xfrm rot="16200000">
            <a:off x="390295" y="-724826"/>
            <a:ext cx="1784194" cy="2252542"/>
          </a:xfrm>
          <a:prstGeom prst="stripedRightArrow">
            <a:avLst>
              <a:gd name="adj1" fmla="val 8271"/>
              <a:gd name="adj2" fmla="val 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itulo_componente">
            <a:extLst>
              <a:ext uri="{FF2B5EF4-FFF2-40B4-BE49-F238E27FC236}">
                <a16:creationId xmlns:a16="http://schemas.microsoft.com/office/drawing/2014/main" id="{79453004-D555-3F65-B046-3169630985E4}"/>
              </a:ext>
            </a:extLst>
          </p:cNvPr>
          <p:cNvSpPr txBox="1"/>
          <p:nvPr/>
        </p:nvSpPr>
        <p:spPr>
          <a:xfrm>
            <a:off x="1567175" y="777781"/>
            <a:ext cx="781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OS PASSOS PARA A ESTRUTURA"FOR"</a:t>
            </a:r>
          </a:p>
        </p:txBody>
      </p:sp>
      <p:sp>
        <p:nvSpPr>
          <p:cNvPr id="17" name="texto_componente">
            <a:extLst>
              <a:ext uri="{FF2B5EF4-FFF2-40B4-BE49-F238E27FC236}">
                <a16:creationId xmlns:a16="http://schemas.microsoft.com/office/drawing/2014/main" id="{CEE8333B-35D9-9D4C-4D2B-CC276FCDFCB5}"/>
              </a:ext>
            </a:extLst>
          </p:cNvPr>
          <p:cNvSpPr txBox="1"/>
          <p:nvPr/>
        </p:nvSpPr>
        <p:spPr>
          <a:xfrm>
            <a:off x="1282391" y="2561976"/>
            <a:ext cx="781664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Funcionamento Passo a Passo:</a:t>
            </a:r>
          </a:p>
          <a:p>
            <a:endParaRPr lang="pt-BR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r>
              <a:rPr lang="pt-BR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Inicialização</a:t>
            </a:r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: i é inicializado com 0.</a:t>
            </a: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r>
              <a:rPr lang="pt-BR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Condição</a:t>
            </a:r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: O laço verifica se i &lt; 5. Se for verdadeiro, o bloco de código é executado.</a:t>
            </a: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r>
              <a:rPr lang="pt-BR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Execução do Bloco de Código</a:t>
            </a:r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: A linha imprimir("Este é o número " + i) é executada, imprimindo o valor atual de i.</a:t>
            </a: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r>
              <a:rPr lang="pt-BR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Incremento: </a:t>
            </a:r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 é incrementado em 1 (i++).</a:t>
            </a:r>
          </a:p>
          <a:p>
            <a:endParaRPr lang="pt-BR" sz="2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r>
              <a:rPr lang="pt-BR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Repetição: </a:t>
            </a:r>
            <a:r>
              <a:rPr lang="pt-B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 laço volta à condição e verifica novamente se i &lt; 5. Se verdadeiro, o bloco de código é executado novamente. Isso se repete até que a condição seja falsa.</a:t>
            </a:r>
          </a:p>
          <a:p>
            <a:endParaRPr lang="pt-BR" sz="2400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r>
              <a:rPr lang="pt-BR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Resultado: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88FCF4-7AB3-E471-B9ED-1971B8960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91" y="8944807"/>
            <a:ext cx="5901959" cy="25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4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D274618-61E7-996E-161E-12176DCDDE8A}"/>
              </a:ext>
            </a:extLst>
          </p:cNvPr>
          <p:cNvSpPr txBox="1"/>
          <p:nvPr/>
        </p:nvSpPr>
        <p:spPr>
          <a:xfrm>
            <a:off x="711496" y="3324881"/>
            <a:ext cx="8708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rgbClr val="00BA96"/>
                </a:solidFill>
                <a:latin typeface="Impact" panose="020B0806030902050204" pitchFamily="34" charset="0"/>
              </a:rPr>
              <a:t>CONCLUSÃO: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1955DD-E97B-B801-D5A2-DA81F2064120}"/>
              </a:ext>
            </a:extLst>
          </p:cNvPr>
          <p:cNvSpPr/>
          <p:nvPr/>
        </p:nvSpPr>
        <p:spPr>
          <a:xfrm>
            <a:off x="955435" y="4806300"/>
            <a:ext cx="7731978" cy="10626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_componente">
            <a:extLst>
              <a:ext uri="{FF2B5EF4-FFF2-40B4-BE49-F238E27FC236}">
                <a16:creationId xmlns:a16="http://schemas.microsoft.com/office/drawing/2014/main" id="{BDAE4719-3FC4-1BDE-B180-309C2768D1F9}"/>
              </a:ext>
            </a:extLst>
          </p:cNvPr>
          <p:cNvSpPr txBox="1"/>
          <p:nvPr/>
        </p:nvSpPr>
        <p:spPr>
          <a:xfrm>
            <a:off x="870768" y="5727876"/>
            <a:ext cx="78166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Usar o laço "for" é como ter um ajudante que faz o trabalho repetitivo por você. É uma maneira divertida e eficiente de realizar tarefas várias vezes sem esforço extra. Agora você está pronto para usar o laço "for" nas suas aventuras de programação!</a:t>
            </a:r>
          </a:p>
        </p:txBody>
      </p:sp>
    </p:spTree>
    <p:extLst>
      <p:ext uri="{BB962C8B-B14F-4D97-AF65-F5344CB8AC3E}">
        <p14:creationId xmlns:p14="http://schemas.microsoft.com/office/powerpoint/2010/main" val="3098948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584</Words>
  <Application>Microsoft Office PowerPoint</Application>
  <PresentationFormat>Papel A3 (297 x 420 mm)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Impact</vt:lpstr>
      <vt:lpstr>ui-sans-serif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Vladimir Batista</dc:creator>
  <cp:lastModifiedBy>Vladimir Batista</cp:lastModifiedBy>
  <cp:revision>4</cp:revision>
  <dcterms:created xsi:type="dcterms:W3CDTF">2024-05-27T17:15:46Z</dcterms:created>
  <dcterms:modified xsi:type="dcterms:W3CDTF">2024-05-29T16:00:27Z</dcterms:modified>
</cp:coreProperties>
</file>